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58" r:id="rId3"/>
    <p:sldId id="267" r:id="rId4"/>
    <p:sldId id="274" r:id="rId5"/>
    <p:sldId id="260" r:id="rId6"/>
    <p:sldId id="259" r:id="rId7"/>
    <p:sldId id="262" r:id="rId8"/>
    <p:sldId id="264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Edwardian Script ITC" panose="030303020407070D0804" pitchFamily="66" charset="0"/>
      <p:regular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IM FELL DW Pica" panose="02000000000000000000" pitchFamily="2" charset="0"/>
      <p:italic r:id="rId17"/>
    </p:embeddedFont>
    <p:embeddedFont>
      <p:font typeface="Lucida Console" panose="020B0609040504020204" pitchFamily="49" charset="0"/>
      <p:regular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Playfair Display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CDC"/>
    <a:srgbClr val="D7B5B5"/>
    <a:srgbClr val="CCA0A0"/>
    <a:srgbClr val="DFC3C3"/>
    <a:srgbClr val="FFC1C1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2954C3-07A7-4063-9721-AE4F7AA4CE4A}">
  <a:tblStyle styleId="{5B2954C3-07A7-4063-9721-AE4F7AA4CE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3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 n" userId="2861ccdf639ef6be" providerId="LiveId" clId="{95FD1D47-8BAD-4C0C-BA62-5F4D3C5DAE61}"/>
    <pc:docChg chg="undo custSel modSld">
      <pc:chgData name="nia n" userId="2861ccdf639ef6be" providerId="LiveId" clId="{95FD1D47-8BAD-4C0C-BA62-5F4D3C5DAE61}" dt="2023-05-29T23:07:47.979" v="65" actId="313"/>
      <pc:docMkLst>
        <pc:docMk/>
      </pc:docMkLst>
      <pc:sldChg chg="modSp mod">
        <pc:chgData name="nia n" userId="2861ccdf639ef6be" providerId="LiveId" clId="{95FD1D47-8BAD-4C0C-BA62-5F4D3C5DAE61}" dt="2023-05-29T23:07:47.979" v="65" actId="313"/>
        <pc:sldMkLst>
          <pc:docMk/>
          <pc:sldMk cId="0" sldId="259"/>
        </pc:sldMkLst>
        <pc:spChg chg="mod">
          <ac:chgData name="nia n" userId="2861ccdf639ef6be" providerId="LiveId" clId="{95FD1D47-8BAD-4C0C-BA62-5F4D3C5DAE61}" dt="2023-05-29T23:07:47.979" v="65" actId="313"/>
          <ac:spMkLst>
            <pc:docMk/>
            <pc:sldMk cId="0" sldId="259"/>
            <ac:spMk id="4" creationId="{006C68EB-4021-43AB-6188-0440C4B313D0}"/>
          </ac:spMkLst>
        </pc:spChg>
      </pc:sldChg>
      <pc:sldChg chg="modSp mod">
        <pc:chgData name="nia n" userId="2861ccdf639ef6be" providerId="LiveId" clId="{95FD1D47-8BAD-4C0C-BA62-5F4D3C5DAE61}" dt="2023-05-29T22:07:01.809" v="64" actId="14100"/>
        <pc:sldMkLst>
          <pc:docMk/>
          <pc:sldMk cId="0" sldId="267"/>
        </pc:sldMkLst>
        <pc:spChg chg="mod">
          <ac:chgData name="nia n" userId="2861ccdf639ef6be" providerId="LiveId" clId="{95FD1D47-8BAD-4C0C-BA62-5F4D3C5DAE61}" dt="2023-05-29T22:07:01.809" v="64" actId="14100"/>
          <ac:spMkLst>
            <pc:docMk/>
            <pc:sldMk cId="0" sldId="267"/>
            <ac:spMk id="410" creationId="{00000000-0000-0000-0000-000000000000}"/>
          </ac:spMkLst>
        </pc:spChg>
      </pc:sldChg>
      <pc:sldChg chg="modSp mod">
        <pc:chgData name="nia n" userId="2861ccdf639ef6be" providerId="LiveId" clId="{95FD1D47-8BAD-4C0C-BA62-5F4D3C5DAE61}" dt="2023-05-29T22:03:07.955" v="63" actId="5793"/>
        <pc:sldMkLst>
          <pc:docMk/>
          <pc:sldMk cId="461243811" sldId="274"/>
        </pc:sldMkLst>
        <pc:spChg chg="mod">
          <ac:chgData name="nia n" userId="2861ccdf639ef6be" providerId="LiveId" clId="{95FD1D47-8BAD-4C0C-BA62-5F4D3C5DAE61}" dt="2023-05-29T22:03:07.955" v="63" actId="5793"/>
          <ac:spMkLst>
            <pc:docMk/>
            <pc:sldMk cId="461243811" sldId="274"/>
            <ac:spMk id="4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d0c7d16c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d0c7d16c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6f4a803e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6f4a803e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6f4a803e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6f4a803e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14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b0f9523d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db0f9523d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6f4a803e0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6f4a803e0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db0f9523dd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db0f9523dd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6f4a803e0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6f4a803e0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95650" y="1471275"/>
            <a:ext cx="6152700" cy="18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25800" y="3297665"/>
            <a:ext cx="4892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713300" y="-1093950"/>
            <a:ext cx="9368100" cy="5702700"/>
          </a:xfrm>
          <a:prstGeom prst="roundRect">
            <a:avLst>
              <a:gd name="adj" fmla="val 179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937325" y="539500"/>
            <a:ext cx="9368100" cy="5702700"/>
          </a:xfrm>
          <a:prstGeom prst="roundRect">
            <a:avLst>
              <a:gd name="adj" fmla="val 179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21825" y="4395938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39375" y="326850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00100" y="1350475"/>
            <a:ext cx="246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2"/>
          </p:nvPr>
        </p:nvSpPr>
        <p:spPr>
          <a:xfrm>
            <a:off x="2000100" y="2493974"/>
            <a:ext cx="246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3"/>
          </p:nvPr>
        </p:nvSpPr>
        <p:spPr>
          <a:xfrm>
            <a:off x="2000100" y="3637473"/>
            <a:ext cx="246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4"/>
          </p:nvPr>
        </p:nvSpPr>
        <p:spPr>
          <a:xfrm>
            <a:off x="5596550" y="1350475"/>
            <a:ext cx="247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5596550" y="2493974"/>
            <a:ext cx="247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6"/>
          </p:nvPr>
        </p:nvSpPr>
        <p:spPr>
          <a:xfrm>
            <a:off x="5596550" y="3637473"/>
            <a:ext cx="247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2000100" y="1657352"/>
            <a:ext cx="24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8"/>
          </p:nvPr>
        </p:nvSpPr>
        <p:spPr>
          <a:xfrm>
            <a:off x="5596550" y="1657352"/>
            <a:ext cx="24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2000100" y="2800851"/>
            <a:ext cx="24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596550" y="2800851"/>
            <a:ext cx="24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1076950" y="1488001"/>
            <a:ext cx="696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5" hasCustomPrompt="1"/>
          </p:nvPr>
        </p:nvSpPr>
        <p:spPr>
          <a:xfrm>
            <a:off x="1076950" y="2683488"/>
            <a:ext cx="696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6" hasCustomPrompt="1"/>
          </p:nvPr>
        </p:nvSpPr>
        <p:spPr>
          <a:xfrm>
            <a:off x="4668375" y="1488001"/>
            <a:ext cx="696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7" hasCustomPrompt="1"/>
          </p:nvPr>
        </p:nvSpPr>
        <p:spPr>
          <a:xfrm>
            <a:off x="4668375" y="2683488"/>
            <a:ext cx="696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8"/>
          </p:nvPr>
        </p:nvSpPr>
        <p:spPr>
          <a:xfrm>
            <a:off x="2000100" y="3944350"/>
            <a:ext cx="246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596550" y="3944350"/>
            <a:ext cx="246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0" hasCustomPrompt="1"/>
          </p:nvPr>
        </p:nvSpPr>
        <p:spPr>
          <a:xfrm>
            <a:off x="1076950" y="3826988"/>
            <a:ext cx="696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1" hasCustomPrompt="1"/>
          </p:nvPr>
        </p:nvSpPr>
        <p:spPr>
          <a:xfrm>
            <a:off x="4668375" y="3826988"/>
            <a:ext cx="6966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cxnSp>
        <p:nvCxnSpPr>
          <p:cNvPr id="74" name="Google Shape;74;p13"/>
          <p:cNvCxnSpPr/>
          <p:nvPr/>
        </p:nvCxnSpPr>
        <p:spPr>
          <a:xfrm>
            <a:off x="711803" y="-310050"/>
            <a:ext cx="0" cy="565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3"/>
          <p:cNvSpPr/>
          <p:nvPr/>
        </p:nvSpPr>
        <p:spPr>
          <a:xfrm>
            <a:off x="520403" y="4395938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13"/>
          <p:cNvCxnSpPr/>
          <p:nvPr/>
        </p:nvCxnSpPr>
        <p:spPr>
          <a:xfrm>
            <a:off x="8442890" y="-212475"/>
            <a:ext cx="0" cy="565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13"/>
          <p:cNvSpPr/>
          <p:nvPr/>
        </p:nvSpPr>
        <p:spPr>
          <a:xfrm>
            <a:off x="8253483" y="326850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065050" y="3163200"/>
            <a:ext cx="45369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065125" y="1278975"/>
            <a:ext cx="45369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6452325" y="-1224600"/>
            <a:ext cx="3069000" cy="3069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8239375" y="326850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8043425" y="4220325"/>
            <a:ext cx="2563200" cy="256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 rot="10800000" flipH="1">
            <a:off x="8239375" y="4395938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959977" y="1801575"/>
            <a:ext cx="358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23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2"/>
          </p:nvPr>
        </p:nvSpPr>
        <p:spPr>
          <a:xfrm>
            <a:off x="4603523" y="1801575"/>
            <a:ext cx="358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23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959977" y="2195175"/>
            <a:ext cx="3580500" cy="14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4"/>
          </p:nvPr>
        </p:nvSpPr>
        <p:spPr>
          <a:xfrm>
            <a:off x="4596639" y="2195175"/>
            <a:ext cx="3580500" cy="14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/>
          <p:nvPr/>
        </p:nvSpPr>
        <p:spPr>
          <a:xfrm flipH="1">
            <a:off x="713300" y="-1093950"/>
            <a:ext cx="7704000" cy="5702700"/>
          </a:xfrm>
          <a:prstGeom prst="roundRect">
            <a:avLst>
              <a:gd name="adj" fmla="val 179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521825" y="326850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1206959" y="1695975"/>
            <a:ext cx="28785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2"/>
          </p:nvPr>
        </p:nvSpPr>
        <p:spPr>
          <a:xfrm>
            <a:off x="1206959" y="3220475"/>
            <a:ext cx="28785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3"/>
          </p:nvPr>
        </p:nvSpPr>
        <p:spPr>
          <a:xfrm>
            <a:off x="5058534" y="1695975"/>
            <a:ext cx="28785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4"/>
          </p:nvPr>
        </p:nvSpPr>
        <p:spPr>
          <a:xfrm>
            <a:off x="5058534" y="3220475"/>
            <a:ext cx="28785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5"/>
          </p:nvPr>
        </p:nvSpPr>
        <p:spPr>
          <a:xfrm>
            <a:off x="1206959" y="2089575"/>
            <a:ext cx="28785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6"/>
          </p:nvPr>
        </p:nvSpPr>
        <p:spPr>
          <a:xfrm>
            <a:off x="5058541" y="2089575"/>
            <a:ext cx="28785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7"/>
          </p:nvPr>
        </p:nvSpPr>
        <p:spPr>
          <a:xfrm>
            <a:off x="1206959" y="3614075"/>
            <a:ext cx="28785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8"/>
          </p:nvPr>
        </p:nvSpPr>
        <p:spPr>
          <a:xfrm>
            <a:off x="5058541" y="3614075"/>
            <a:ext cx="28785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720000" y="1695975"/>
            <a:ext cx="22632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3440463" y="1695975"/>
            <a:ext cx="22632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6160925" y="1695975"/>
            <a:ext cx="22632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720000" y="3220475"/>
            <a:ext cx="22632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5"/>
          </p:nvPr>
        </p:nvSpPr>
        <p:spPr>
          <a:xfrm>
            <a:off x="3440463" y="3220475"/>
            <a:ext cx="22632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6"/>
          </p:nvPr>
        </p:nvSpPr>
        <p:spPr>
          <a:xfrm>
            <a:off x="6160925" y="3220475"/>
            <a:ext cx="2263200" cy="39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7"/>
          </p:nvPr>
        </p:nvSpPr>
        <p:spPr>
          <a:xfrm>
            <a:off x="720000" y="2089575"/>
            <a:ext cx="22632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8"/>
          </p:nvPr>
        </p:nvSpPr>
        <p:spPr>
          <a:xfrm>
            <a:off x="3440466" y="2089575"/>
            <a:ext cx="22632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9"/>
          </p:nvPr>
        </p:nvSpPr>
        <p:spPr>
          <a:xfrm>
            <a:off x="720000" y="3614075"/>
            <a:ext cx="22632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13"/>
          </p:nvPr>
        </p:nvSpPr>
        <p:spPr>
          <a:xfrm>
            <a:off x="3440466" y="3614075"/>
            <a:ext cx="22632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4"/>
          </p:nvPr>
        </p:nvSpPr>
        <p:spPr>
          <a:xfrm>
            <a:off x="6160932" y="2089575"/>
            <a:ext cx="22632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5"/>
          </p:nvPr>
        </p:nvSpPr>
        <p:spPr>
          <a:xfrm>
            <a:off x="6160932" y="3614075"/>
            <a:ext cx="2263200" cy="57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640000" y="2554200"/>
            <a:ext cx="586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960300" y="1149000"/>
            <a:ext cx="1223100" cy="122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144550" y="3396000"/>
            <a:ext cx="4854600" cy="5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-1593775" y="-1723225"/>
            <a:ext cx="2683200" cy="268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521825" y="326850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911750" y="1417650"/>
            <a:ext cx="5320800" cy="11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1911600" y="2419350"/>
            <a:ext cx="53208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/>
          <p:nvPr/>
        </p:nvSpPr>
        <p:spPr>
          <a:xfrm flipH="1">
            <a:off x="713300" y="-1093950"/>
            <a:ext cx="9368100" cy="5702700"/>
          </a:xfrm>
          <a:prstGeom prst="roundRect">
            <a:avLst>
              <a:gd name="adj" fmla="val 179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-937325" y="539500"/>
            <a:ext cx="9368100" cy="5702700"/>
          </a:xfrm>
          <a:prstGeom prst="roundRect">
            <a:avLst>
              <a:gd name="adj" fmla="val 1796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521825" y="4395938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8239375" y="326850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695150" y="833975"/>
            <a:ext cx="5753700" cy="3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720000" y="1570575"/>
            <a:ext cx="4047000" cy="2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-"/>
              <a:defRPr>
                <a:solidFill>
                  <a:schemeClr val="dk1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○"/>
              <a:defRPr>
                <a:solidFill>
                  <a:schemeClr val="dk1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■"/>
              <a:defRPr>
                <a:solidFill>
                  <a:schemeClr val="dk1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pen Sans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>
                <a:solidFill>
                  <a:schemeClr val="dk1"/>
                </a:solidFill>
              </a:defRPr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Char char="●"/>
              <a:defRPr>
                <a:solidFill>
                  <a:schemeClr val="dk1"/>
                </a:solidFill>
              </a:defRPr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Char char="○"/>
              <a:defRPr>
                <a:solidFill>
                  <a:schemeClr val="dk1"/>
                </a:solidFill>
              </a:defRPr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720000" y="2269200"/>
            <a:ext cx="7704000" cy="60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1766700" y="1533875"/>
            <a:ext cx="5610600" cy="13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1766700" y="2906122"/>
            <a:ext cx="5610600" cy="7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CDC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  <p:sldLayoutId id="2147483666" r:id="rId15"/>
    <p:sldLayoutId id="2147483668" r:id="rId16"/>
    <p:sldLayoutId id="2147483669" r:id="rId17"/>
    <p:sldLayoutId id="214748367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ebp"/><Relationship Id="rId5" Type="http://schemas.openxmlformats.org/officeDocument/2006/relationships/image" Target="../media/image6.webp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Virginia_Woolf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s://pt.wikipedia.org/wiki/Retrato_do_Artista_quando_Jovem" TargetMode="External"/><Relationship Id="rId4" Type="http://schemas.openxmlformats.org/officeDocument/2006/relationships/hyperlink" Target="https://pt.wikipedia.org/wiki/James_Joy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1805218" y="1790512"/>
            <a:ext cx="5320800" cy="11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100" b="0" dirty="0">
                <a:solidFill>
                  <a:srgbClr val="CCA0A0"/>
                </a:solidFill>
                <a:latin typeface="Lucida Console" panose="020B0609040504020204" pitchFamily="49" charset="0"/>
                <a:ea typeface="Open Sans" panose="020B0606030504020204" pitchFamily="34" charset="0"/>
                <a:cs typeface="Open Sans" panose="020B0606030504020204" pitchFamily="34" charset="0"/>
              </a:rPr>
              <a:t>PERTO 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C43C18-54BA-315D-7012-6B369D129186}"/>
              </a:ext>
            </a:extLst>
          </p:cNvPr>
          <p:cNvSpPr txBox="1"/>
          <p:nvPr/>
        </p:nvSpPr>
        <p:spPr>
          <a:xfrm>
            <a:off x="1083074" y="1790512"/>
            <a:ext cx="7972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600" dirty="0">
                <a:solidFill>
                  <a:srgbClr val="CCA0A0"/>
                </a:solidFill>
                <a:latin typeface="Edwardian Script ITC" panose="030303020407070D0804" pitchFamily="66" charset="0"/>
              </a:rPr>
              <a:t>Coração Selvagem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EC7695-0D52-1B82-6919-1E973953B263}"/>
              </a:ext>
            </a:extLst>
          </p:cNvPr>
          <p:cNvSpPr txBox="1"/>
          <p:nvPr/>
        </p:nvSpPr>
        <p:spPr>
          <a:xfrm>
            <a:off x="3693111" y="2975165"/>
            <a:ext cx="2086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chemeClr val="tx1">
                    <a:lumMod val="75000"/>
                  </a:schemeClr>
                </a:solidFill>
                <a:latin typeface="IM FELL DW Pica" panose="02000000000000000000" pitchFamily="2" charset="0"/>
              </a:rPr>
              <a:t>Clarice Lispector.</a:t>
            </a:r>
          </a:p>
        </p:txBody>
      </p:sp>
      <p:sp>
        <p:nvSpPr>
          <p:cNvPr id="13" name="Google Shape;552;p45">
            <a:extLst>
              <a:ext uri="{FF2B5EF4-FFF2-40B4-BE49-F238E27FC236}">
                <a16:creationId xmlns:a16="http://schemas.microsoft.com/office/drawing/2014/main" id="{7ED46416-95CC-924A-56EC-359144AC71FC}"/>
              </a:ext>
            </a:extLst>
          </p:cNvPr>
          <p:cNvSpPr/>
          <p:nvPr/>
        </p:nvSpPr>
        <p:spPr>
          <a:xfrm>
            <a:off x="239932" y="2941450"/>
            <a:ext cx="701099" cy="966156"/>
          </a:xfrm>
          <a:custGeom>
            <a:avLst/>
            <a:gdLst/>
            <a:ahLst/>
            <a:cxnLst/>
            <a:rect l="l" t="t" r="r" b="b"/>
            <a:pathLst>
              <a:path w="13810" h="19031" extrusionOk="0">
                <a:moveTo>
                  <a:pt x="6617" y="1"/>
                </a:moveTo>
                <a:cubicBezTo>
                  <a:pt x="6504" y="1"/>
                  <a:pt x="6387" y="76"/>
                  <a:pt x="6371" y="226"/>
                </a:cubicBezTo>
                <a:cubicBezTo>
                  <a:pt x="6204" y="2728"/>
                  <a:pt x="5870" y="5229"/>
                  <a:pt x="5737" y="7731"/>
                </a:cubicBezTo>
                <a:cubicBezTo>
                  <a:pt x="5670" y="7631"/>
                  <a:pt x="5537" y="7564"/>
                  <a:pt x="5437" y="7464"/>
                </a:cubicBezTo>
                <a:cubicBezTo>
                  <a:pt x="5170" y="7231"/>
                  <a:pt x="4870" y="6931"/>
                  <a:pt x="4603" y="6630"/>
                </a:cubicBezTo>
                <a:cubicBezTo>
                  <a:pt x="4572" y="6592"/>
                  <a:pt x="4537" y="6577"/>
                  <a:pt x="4502" y="6577"/>
                </a:cubicBezTo>
                <a:cubicBezTo>
                  <a:pt x="4384" y="6577"/>
                  <a:pt x="4274" y="6753"/>
                  <a:pt x="4403" y="6830"/>
                </a:cubicBezTo>
                <a:cubicBezTo>
                  <a:pt x="4670" y="7131"/>
                  <a:pt x="4936" y="7431"/>
                  <a:pt x="5203" y="7731"/>
                </a:cubicBezTo>
                <a:cubicBezTo>
                  <a:pt x="5270" y="7798"/>
                  <a:pt x="5303" y="7898"/>
                  <a:pt x="5403" y="7965"/>
                </a:cubicBezTo>
                <a:cubicBezTo>
                  <a:pt x="4836" y="8098"/>
                  <a:pt x="4236" y="8098"/>
                  <a:pt x="3635" y="8131"/>
                </a:cubicBezTo>
                <a:cubicBezTo>
                  <a:pt x="2468" y="8231"/>
                  <a:pt x="1300" y="8332"/>
                  <a:pt x="166" y="8465"/>
                </a:cubicBezTo>
                <a:cubicBezTo>
                  <a:pt x="8" y="8465"/>
                  <a:pt x="0" y="8734"/>
                  <a:pt x="141" y="8734"/>
                </a:cubicBezTo>
                <a:cubicBezTo>
                  <a:pt x="149" y="8734"/>
                  <a:pt x="158" y="8734"/>
                  <a:pt x="166" y="8732"/>
                </a:cubicBezTo>
                <a:cubicBezTo>
                  <a:pt x="972" y="8683"/>
                  <a:pt x="1778" y="8652"/>
                  <a:pt x="2597" y="8652"/>
                </a:cubicBezTo>
                <a:cubicBezTo>
                  <a:pt x="2897" y="8652"/>
                  <a:pt x="3198" y="8656"/>
                  <a:pt x="3502" y="8665"/>
                </a:cubicBezTo>
                <a:cubicBezTo>
                  <a:pt x="4036" y="8665"/>
                  <a:pt x="4603" y="8665"/>
                  <a:pt x="5170" y="8765"/>
                </a:cubicBezTo>
                <a:cubicBezTo>
                  <a:pt x="5303" y="8799"/>
                  <a:pt x="5503" y="8832"/>
                  <a:pt x="5704" y="8899"/>
                </a:cubicBezTo>
                <a:cubicBezTo>
                  <a:pt x="5537" y="9065"/>
                  <a:pt x="5403" y="9232"/>
                  <a:pt x="5270" y="9399"/>
                </a:cubicBezTo>
                <a:cubicBezTo>
                  <a:pt x="5036" y="9733"/>
                  <a:pt x="4770" y="10099"/>
                  <a:pt x="4569" y="10466"/>
                </a:cubicBezTo>
                <a:cubicBezTo>
                  <a:pt x="4474" y="10586"/>
                  <a:pt x="4602" y="10758"/>
                  <a:pt x="4731" y="10758"/>
                </a:cubicBezTo>
                <a:cubicBezTo>
                  <a:pt x="4782" y="10758"/>
                  <a:pt x="4832" y="10732"/>
                  <a:pt x="4870" y="10667"/>
                </a:cubicBezTo>
                <a:cubicBezTo>
                  <a:pt x="5103" y="10333"/>
                  <a:pt x="5403" y="9999"/>
                  <a:pt x="5704" y="9733"/>
                </a:cubicBezTo>
                <a:lnTo>
                  <a:pt x="5770" y="9632"/>
                </a:lnTo>
                <a:cubicBezTo>
                  <a:pt x="5770" y="11134"/>
                  <a:pt x="6037" y="12601"/>
                  <a:pt x="6137" y="14102"/>
                </a:cubicBezTo>
                <a:cubicBezTo>
                  <a:pt x="6237" y="15670"/>
                  <a:pt x="6271" y="17238"/>
                  <a:pt x="6371" y="18806"/>
                </a:cubicBezTo>
                <a:cubicBezTo>
                  <a:pt x="6371" y="18956"/>
                  <a:pt x="6488" y="19031"/>
                  <a:pt x="6604" y="19031"/>
                </a:cubicBezTo>
                <a:cubicBezTo>
                  <a:pt x="6721" y="19031"/>
                  <a:pt x="6838" y="18956"/>
                  <a:pt x="6838" y="18806"/>
                </a:cubicBezTo>
                <a:cubicBezTo>
                  <a:pt x="6771" y="17238"/>
                  <a:pt x="6738" y="15670"/>
                  <a:pt x="6838" y="14102"/>
                </a:cubicBezTo>
                <a:cubicBezTo>
                  <a:pt x="6904" y="12568"/>
                  <a:pt x="7205" y="11067"/>
                  <a:pt x="7205" y="9466"/>
                </a:cubicBezTo>
                <a:lnTo>
                  <a:pt x="7205" y="9266"/>
                </a:lnTo>
                <a:cubicBezTo>
                  <a:pt x="7738" y="9733"/>
                  <a:pt x="8272" y="10133"/>
                  <a:pt x="8806" y="10566"/>
                </a:cubicBezTo>
                <a:cubicBezTo>
                  <a:pt x="8827" y="10577"/>
                  <a:pt x="8848" y="10582"/>
                  <a:pt x="8868" y="10582"/>
                </a:cubicBezTo>
                <a:cubicBezTo>
                  <a:pt x="8975" y="10582"/>
                  <a:pt x="9057" y="10445"/>
                  <a:pt x="8973" y="10333"/>
                </a:cubicBezTo>
                <a:lnTo>
                  <a:pt x="7472" y="8832"/>
                </a:lnTo>
                <a:cubicBezTo>
                  <a:pt x="8108" y="8812"/>
                  <a:pt x="8741" y="8801"/>
                  <a:pt x="9373" y="8801"/>
                </a:cubicBezTo>
                <a:cubicBezTo>
                  <a:pt x="10828" y="8801"/>
                  <a:pt x="12277" y="8859"/>
                  <a:pt x="13743" y="8999"/>
                </a:cubicBezTo>
                <a:cubicBezTo>
                  <a:pt x="13747" y="9018"/>
                  <a:pt x="13753" y="9026"/>
                  <a:pt x="13758" y="9026"/>
                </a:cubicBezTo>
                <a:cubicBezTo>
                  <a:pt x="13789" y="9026"/>
                  <a:pt x="13810" y="8727"/>
                  <a:pt x="13609" y="8698"/>
                </a:cubicBezTo>
                <a:cubicBezTo>
                  <a:pt x="11575" y="8398"/>
                  <a:pt x="9540" y="8131"/>
                  <a:pt x="7505" y="7931"/>
                </a:cubicBezTo>
                <a:cubicBezTo>
                  <a:pt x="7605" y="7798"/>
                  <a:pt x="7738" y="7731"/>
                  <a:pt x="7872" y="7598"/>
                </a:cubicBezTo>
                <a:cubicBezTo>
                  <a:pt x="8205" y="7297"/>
                  <a:pt x="8539" y="6964"/>
                  <a:pt x="8839" y="6597"/>
                </a:cubicBezTo>
                <a:cubicBezTo>
                  <a:pt x="8873" y="6497"/>
                  <a:pt x="8906" y="6430"/>
                  <a:pt x="8839" y="6330"/>
                </a:cubicBezTo>
                <a:cubicBezTo>
                  <a:pt x="8789" y="6297"/>
                  <a:pt x="8747" y="6280"/>
                  <a:pt x="8706" y="6280"/>
                </a:cubicBezTo>
                <a:cubicBezTo>
                  <a:pt x="8664" y="6280"/>
                  <a:pt x="8622" y="6297"/>
                  <a:pt x="8572" y="6330"/>
                </a:cubicBezTo>
                <a:cubicBezTo>
                  <a:pt x="8272" y="6697"/>
                  <a:pt x="7939" y="6997"/>
                  <a:pt x="7605" y="7264"/>
                </a:cubicBezTo>
                <a:cubicBezTo>
                  <a:pt x="7405" y="7431"/>
                  <a:pt x="7205" y="7564"/>
                  <a:pt x="6971" y="7664"/>
                </a:cubicBezTo>
                <a:cubicBezTo>
                  <a:pt x="6904" y="5163"/>
                  <a:pt x="6738" y="2661"/>
                  <a:pt x="6838" y="226"/>
                </a:cubicBezTo>
                <a:cubicBezTo>
                  <a:pt x="6838" y="76"/>
                  <a:pt x="6729" y="1"/>
                  <a:pt x="6617" y="1"/>
                </a:cubicBezTo>
                <a:close/>
              </a:path>
            </a:pathLst>
          </a:custGeom>
          <a:solidFill>
            <a:srgbClr val="D7B5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FC3C3"/>
              </a:solidFill>
            </a:endParaRPr>
          </a:p>
        </p:txBody>
      </p:sp>
      <p:sp>
        <p:nvSpPr>
          <p:cNvPr id="14" name="Google Shape;552;p45">
            <a:extLst>
              <a:ext uri="{FF2B5EF4-FFF2-40B4-BE49-F238E27FC236}">
                <a16:creationId xmlns:a16="http://schemas.microsoft.com/office/drawing/2014/main" id="{C080119D-BE6A-A7BA-57C4-0F8B16BFCA78}"/>
              </a:ext>
            </a:extLst>
          </p:cNvPr>
          <p:cNvSpPr/>
          <p:nvPr/>
        </p:nvSpPr>
        <p:spPr>
          <a:xfrm>
            <a:off x="8225277" y="936569"/>
            <a:ext cx="701099" cy="966156"/>
          </a:xfrm>
          <a:custGeom>
            <a:avLst/>
            <a:gdLst/>
            <a:ahLst/>
            <a:cxnLst/>
            <a:rect l="l" t="t" r="r" b="b"/>
            <a:pathLst>
              <a:path w="13810" h="19031" extrusionOk="0">
                <a:moveTo>
                  <a:pt x="6617" y="1"/>
                </a:moveTo>
                <a:cubicBezTo>
                  <a:pt x="6504" y="1"/>
                  <a:pt x="6387" y="76"/>
                  <a:pt x="6371" y="226"/>
                </a:cubicBezTo>
                <a:cubicBezTo>
                  <a:pt x="6204" y="2728"/>
                  <a:pt x="5870" y="5229"/>
                  <a:pt x="5737" y="7731"/>
                </a:cubicBezTo>
                <a:cubicBezTo>
                  <a:pt x="5670" y="7631"/>
                  <a:pt x="5537" y="7564"/>
                  <a:pt x="5437" y="7464"/>
                </a:cubicBezTo>
                <a:cubicBezTo>
                  <a:pt x="5170" y="7231"/>
                  <a:pt x="4870" y="6931"/>
                  <a:pt x="4603" y="6630"/>
                </a:cubicBezTo>
                <a:cubicBezTo>
                  <a:pt x="4572" y="6592"/>
                  <a:pt x="4537" y="6577"/>
                  <a:pt x="4502" y="6577"/>
                </a:cubicBezTo>
                <a:cubicBezTo>
                  <a:pt x="4384" y="6577"/>
                  <a:pt x="4274" y="6753"/>
                  <a:pt x="4403" y="6830"/>
                </a:cubicBezTo>
                <a:cubicBezTo>
                  <a:pt x="4670" y="7131"/>
                  <a:pt x="4936" y="7431"/>
                  <a:pt x="5203" y="7731"/>
                </a:cubicBezTo>
                <a:cubicBezTo>
                  <a:pt x="5270" y="7798"/>
                  <a:pt x="5303" y="7898"/>
                  <a:pt x="5403" y="7965"/>
                </a:cubicBezTo>
                <a:cubicBezTo>
                  <a:pt x="4836" y="8098"/>
                  <a:pt x="4236" y="8098"/>
                  <a:pt x="3635" y="8131"/>
                </a:cubicBezTo>
                <a:cubicBezTo>
                  <a:pt x="2468" y="8231"/>
                  <a:pt x="1300" y="8332"/>
                  <a:pt x="166" y="8465"/>
                </a:cubicBezTo>
                <a:cubicBezTo>
                  <a:pt x="8" y="8465"/>
                  <a:pt x="0" y="8734"/>
                  <a:pt x="141" y="8734"/>
                </a:cubicBezTo>
                <a:cubicBezTo>
                  <a:pt x="149" y="8734"/>
                  <a:pt x="158" y="8734"/>
                  <a:pt x="166" y="8732"/>
                </a:cubicBezTo>
                <a:cubicBezTo>
                  <a:pt x="972" y="8683"/>
                  <a:pt x="1778" y="8652"/>
                  <a:pt x="2597" y="8652"/>
                </a:cubicBezTo>
                <a:cubicBezTo>
                  <a:pt x="2897" y="8652"/>
                  <a:pt x="3198" y="8656"/>
                  <a:pt x="3502" y="8665"/>
                </a:cubicBezTo>
                <a:cubicBezTo>
                  <a:pt x="4036" y="8665"/>
                  <a:pt x="4603" y="8665"/>
                  <a:pt x="5170" y="8765"/>
                </a:cubicBezTo>
                <a:cubicBezTo>
                  <a:pt x="5303" y="8799"/>
                  <a:pt x="5503" y="8832"/>
                  <a:pt x="5704" y="8899"/>
                </a:cubicBezTo>
                <a:cubicBezTo>
                  <a:pt x="5537" y="9065"/>
                  <a:pt x="5403" y="9232"/>
                  <a:pt x="5270" y="9399"/>
                </a:cubicBezTo>
                <a:cubicBezTo>
                  <a:pt x="5036" y="9733"/>
                  <a:pt x="4770" y="10099"/>
                  <a:pt x="4569" y="10466"/>
                </a:cubicBezTo>
                <a:cubicBezTo>
                  <a:pt x="4474" y="10586"/>
                  <a:pt x="4602" y="10758"/>
                  <a:pt x="4731" y="10758"/>
                </a:cubicBezTo>
                <a:cubicBezTo>
                  <a:pt x="4782" y="10758"/>
                  <a:pt x="4832" y="10732"/>
                  <a:pt x="4870" y="10667"/>
                </a:cubicBezTo>
                <a:cubicBezTo>
                  <a:pt x="5103" y="10333"/>
                  <a:pt x="5403" y="9999"/>
                  <a:pt x="5704" y="9733"/>
                </a:cubicBezTo>
                <a:lnTo>
                  <a:pt x="5770" y="9632"/>
                </a:lnTo>
                <a:cubicBezTo>
                  <a:pt x="5770" y="11134"/>
                  <a:pt x="6037" y="12601"/>
                  <a:pt x="6137" y="14102"/>
                </a:cubicBezTo>
                <a:cubicBezTo>
                  <a:pt x="6237" y="15670"/>
                  <a:pt x="6271" y="17238"/>
                  <a:pt x="6371" y="18806"/>
                </a:cubicBezTo>
                <a:cubicBezTo>
                  <a:pt x="6371" y="18956"/>
                  <a:pt x="6488" y="19031"/>
                  <a:pt x="6604" y="19031"/>
                </a:cubicBezTo>
                <a:cubicBezTo>
                  <a:pt x="6721" y="19031"/>
                  <a:pt x="6838" y="18956"/>
                  <a:pt x="6838" y="18806"/>
                </a:cubicBezTo>
                <a:cubicBezTo>
                  <a:pt x="6771" y="17238"/>
                  <a:pt x="6738" y="15670"/>
                  <a:pt x="6838" y="14102"/>
                </a:cubicBezTo>
                <a:cubicBezTo>
                  <a:pt x="6904" y="12568"/>
                  <a:pt x="7205" y="11067"/>
                  <a:pt x="7205" y="9466"/>
                </a:cubicBezTo>
                <a:lnTo>
                  <a:pt x="7205" y="9266"/>
                </a:lnTo>
                <a:cubicBezTo>
                  <a:pt x="7738" y="9733"/>
                  <a:pt x="8272" y="10133"/>
                  <a:pt x="8806" y="10566"/>
                </a:cubicBezTo>
                <a:cubicBezTo>
                  <a:pt x="8827" y="10577"/>
                  <a:pt x="8848" y="10582"/>
                  <a:pt x="8868" y="10582"/>
                </a:cubicBezTo>
                <a:cubicBezTo>
                  <a:pt x="8975" y="10582"/>
                  <a:pt x="9057" y="10445"/>
                  <a:pt x="8973" y="10333"/>
                </a:cubicBezTo>
                <a:lnTo>
                  <a:pt x="7472" y="8832"/>
                </a:lnTo>
                <a:cubicBezTo>
                  <a:pt x="8108" y="8812"/>
                  <a:pt x="8741" y="8801"/>
                  <a:pt x="9373" y="8801"/>
                </a:cubicBezTo>
                <a:cubicBezTo>
                  <a:pt x="10828" y="8801"/>
                  <a:pt x="12277" y="8859"/>
                  <a:pt x="13743" y="8999"/>
                </a:cubicBezTo>
                <a:cubicBezTo>
                  <a:pt x="13747" y="9018"/>
                  <a:pt x="13753" y="9026"/>
                  <a:pt x="13758" y="9026"/>
                </a:cubicBezTo>
                <a:cubicBezTo>
                  <a:pt x="13789" y="9026"/>
                  <a:pt x="13810" y="8727"/>
                  <a:pt x="13609" y="8698"/>
                </a:cubicBezTo>
                <a:cubicBezTo>
                  <a:pt x="11575" y="8398"/>
                  <a:pt x="9540" y="8131"/>
                  <a:pt x="7505" y="7931"/>
                </a:cubicBezTo>
                <a:cubicBezTo>
                  <a:pt x="7605" y="7798"/>
                  <a:pt x="7738" y="7731"/>
                  <a:pt x="7872" y="7598"/>
                </a:cubicBezTo>
                <a:cubicBezTo>
                  <a:pt x="8205" y="7297"/>
                  <a:pt x="8539" y="6964"/>
                  <a:pt x="8839" y="6597"/>
                </a:cubicBezTo>
                <a:cubicBezTo>
                  <a:pt x="8873" y="6497"/>
                  <a:pt x="8906" y="6430"/>
                  <a:pt x="8839" y="6330"/>
                </a:cubicBezTo>
                <a:cubicBezTo>
                  <a:pt x="8789" y="6297"/>
                  <a:pt x="8747" y="6280"/>
                  <a:pt x="8706" y="6280"/>
                </a:cubicBezTo>
                <a:cubicBezTo>
                  <a:pt x="8664" y="6280"/>
                  <a:pt x="8622" y="6297"/>
                  <a:pt x="8572" y="6330"/>
                </a:cubicBezTo>
                <a:cubicBezTo>
                  <a:pt x="8272" y="6697"/>
                  <a:pt x="7939" y="6997"/>
                  <a:pt x="7605" y="7264"/>
                </a:cubicBezTo>
                <a:cubicBezTo>
                  <a:pt x="7405" y="7431"/>
                  <a:pt x="7205" y="7564"/>
                  <a:pt x="6971" y="7664"/>
                </a:cubicBezTo>
                <a:cubicBezTo>
                  <a:pt x="6904" y="5163"/>
                  <a:pt x="6738" y="2661"/>
                  <a:pt x="6838" y="226"/>
                </a:cubicBezTo>
                <a:cubicBezTo>
                  <a:pt x="6838" y="76"/>
                  <a:pt x="6729" y="1"/>
                  <a:pt x="6617" y="1"/>
                </a:cubicBezTo>
                <a:close/>
              </a:path>
            </a:pathLst>
          </a:custGeom>
          <a:solidFill>
            <a:srgbClr val="E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FC3C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1094706" y="1700481"/>
            <a:ext cx="696600" cy="696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/>
          <p:nvPr/>
        </p:nvSpPr>
        <p:spPr>
          <a:xfrm>
            <a:off x="1094706" y="2890406"/>
            <a:ext cx="696600" cy="696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"/>
          <p:cNvSpPr/>
          <p:nvPr/>
        </p:nvSpPr>
        <p:spPr>
          <a:xfrm>
            <a:off x="4686131" y="1700481"/>
            <a:ext cx="696600" cy="696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0"/>
          <p:cNvSpPr/>
          <p:nvPr/>
        </p:nvSpPr>
        <p:spPr>
          <a:xfrm>
            <a:off x="4686131" y="2890406"/>
            <a:ext cx="696600" cy="696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subTitle" idx="1"/>
          </p:nvPr>
        </p:nvSpPr>
        <p:spPr>
          <a:xfrm>
            <a:off x="1988856" y="2038448"/>
            <a:ext cx="2465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dirty="0"/>
              <a:t>Biografia.</a:t>
            </a:r>
            <a:endParaRPr dirty="0"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2"/>
          </p:nvPr>
        </p:nvSpPr>
        <p:spPr>
          <a:xfrm>
            <a:off x="1858224" y="3105139"/>
            <a:ext cx="2784964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dirty="0"/>
              <a:t>Resumo da Obra.</a:t>
            </a:r>
            <a:endParaRPr dirty="0"/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4"/>
          </p:nvPr>
        </p:nvSpPr>
        <p:spPr>
          <a:xfrm>
            <a:off x="5614306" y="2038448"/>
            <a:ext cx="2470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dirty="0"/>
              <a:t>Obras</a:t>
            </a:r>
            <a:endParaRPr dirty="0"/>
          </a:p>
        </p:txBody>
      </p:sp>
      <p:sp>
        <p:nvSpPr>
          <p:cNvPr id="196" name="Google Shape;196;p30"/>
          <p:cNvSpPr txBox="1">
            <a:spLocks noGrp="1"/>
          </p:cNvSpPr>
          <p:nvPr>
            <p:ph type="subTitle" idx="5"/>
          </p:nvPr>
        </p:nvSpPr>
        <p:spPr>
          <a:xfrm>
            <a:off x="5425674" y="3301939"/>
            <a:ext cx="3303675" cy="69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Apreciação Crítica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PT" dirty="0"/>
              <a:t>E</a:t>
            </a:r>
            <a:r>
              <a:rPr lang="en" dirty="0"/>
              <a:t> Leitura </a:t>
            </a:r>
            <a:endParaRPr dirty="0"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16"/>
          </p:nvPr>
        </p:nvSpPr>
        <p:spPr>
          <a:xfrm>
            <a:off x="4686131" y="1783244"/>
            <a:ext cx="696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title" idx="17"/>
          </p:nvPr>
        </p:nvSpPr>
        <p:spPr>
          <a:xfrm>
            <a:off x="4686131" y="2978731"/>
            <a:ext cx="696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15"/>
          </p:nvPr>
        </p:nvSpPr>
        <p:spPr>
          <a:xfrm>
            <a:off x="1094706" y="2978731"/>
            <a:ext cx="696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 idx="14"/>
          </p:nvPr>
        </p:nvSpPr>
        <p:spPr>
          <a:xfrm>
            <a:off x="1094706" y="1783244"/>
            <a:ext cx="6966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720000" y="4615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dirty="0">
                <a:latin typeface="IM FELL DW Pica" panose="02000000000000000000" pitchFamily="2" charset="0"/>
              </a:rPr>
              <a:t>Índice</a:t>
            </a:r>
            <a:endParaRPr b="0" dirty="0">
              <a:latin typeface="IM FELL DW Pic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720000" y="3551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0" dirty="0">
                <a:latin typeface="IM FELL DW Pica" panose="02000000000000000000" pitchFamily="2" charset="0"/>
              </a:rPr>
              <a:t>Biografia</a:t>
            </a:r>
            <a:endParaRPr b="0" dirty="0">
              <a:latin typeface="IM FELL DW Pica" panose="02000000000000000000" pitchFamily="2" charset="0"/>
            </a:endParaRPr>
          </a:p>
        </p:txBody>
      </p:sp>
      <p:pic>
        <p:nvPicPr>
          <p:cNvPr id="405" name="Google Shape;405;p39"/>
          <p:cNvPicPr preferRelativeResize="0"/>
          <p:nvPr/>
        </p:nvPicPr>
        <p:blipFill rotWithShape="1">
          <a:blip r:embed="rId3"/>
          <a:srcRect l="-284" t="5690" r="284" b="710"/>
          <a:stretch/>
        </p:blipFill>
        <p:spPr>
          <a:xfrm>
            <a:off x="244549" y="826841"/>
            <a:ext cx="2532609" cy="3556187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0" name="Google Shape;410;p39"/>
          <p:cNvSpPr txBox="1">
            <a:spLocks noGrp="1"/>
          </p:cNvSpPr>
          <p:nvPr>
            <p:ph type="subTitle" idx="4294967295"/>
          </p:nvPr>
        </p:nvSpPr>
        <p:spPr>
          <a:xfrm>
            <a:off x="2978405" y="950739"/>
            <a:ext cx="5072400" cy="403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Clarice Lispector nasceu na aldeia de </a:t>
            </a:r>
            <a:r>
              <a:rPr lang="pt-PT" sz="105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Tchetchelnik</a:t>
            </a: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 Ucrânia, no dia 10 de dezembro de 1920, veio a falecer no dia 9 de dezembro de 1977, Rio de Janeiro (56 anos)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 chegarem ao Brasil, fixaram residência em Maceió, Alagoas</a:t>
            </a:r>
            <a:r>
              <a:rPr lang="pt-PT" sz="105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Depois, a família mudou-se para a cidade do Recife;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Estudou inglês e francês e cresceu ouvindo o idioma dos seus pais, o iídiche. Ingressou no Ginásio Pernambucano, o melhor colégio público da cidade.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 12 anos, Clarice mudou-se com a família para o Rio de Janeiro;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1941, Clarice ingressou na Faculdade Nacional de Direito e empregou-se como redatora da "Agência Nacional". Depois, passou para o jornal "A Noite“;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 1943 casou-se com o amigo de turma;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PT" sz="105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 1944 formou-se em direito.</a:t>
            </a:r>
            <a:endParaRPr sz="105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1" name="Google Shape;411;p39"/>
          <p:cNvSpPr txBox="1">
            <a:spLocks noGrp="1"/>
          </p:cNvSpPr>
          <p:nvPr>
            <p:ph type="title" idx="4294967295"/>
          </p:nvPr>
        </p:nvSpPr>
        <p:spPr>
          <a:xfrm>
            <a:off x="3112047" y="636560"/>
            <a:ext cx="5072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00" dirty="0"/>
              <a:t>Vida</a:t>
            </a:r>
            <a:endParaRPr sz="23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AD765B-FEEA-11E5-198A-22E44B937A13}"/>
              </a:ext>
            </a:extLst>
          </p:cNvPr>
          <p:cNvSpPr txBox="1"/>
          <p:nvPr/>
        </p:nvSpPr>
        <p:spPr>
          <a:xfrm>
            <a:off x="431158" y="4439727"/>
            <a:ext cx="2159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i="1" u="sng" dirty="0">
                <a:latin typeface="IM FELL DW Pica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Clarice em sua formatura, 1944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720000" y="3556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b="0" dirty="0">
                <a:latin typeface="IM FELL DW Pica" panose="02000000000000000000" pitchFamily="2" charset="0"/>
              </a:rPr>
              <a:t>Biografia</a:t>
            </a:r>
            <a:endParaRPr b="0" dirty="0">
              <a:latin typeface="IM FELL DW Pica" panose="02000000000000000000" pitchFamily="2" charset="0"/>
            </a:endParaRPr>
          </a:p>
        </p:txBody>
      </p:sp>
      <p:sp>
        <p:nvSpPr>
          <p:cNvPr id="410" name="Google Shape;410;p39"/>
          <p:cNvSpPr txBox="1">
            <a:spLocks noGrp="1"/>
          </p:cNvSpPr>
          <p:nvPr>
            <p:ph type="subTitle" idx="4294967295"/>
          </p:nvPr>
        </p:nvSpPr>
        <p:spPr>
          <a:xfrm>
            <a:off x="2777158" y="1123389"/>
            <a:ext cx="5325833" cy="34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Clarice Lispector fez parte da “Terceira Geração Modernista” do movimento Modernista Brasileiro - época de renovação das formas de expressão literária na prosa e, principalmente, nos gêneros conto e romance.</a:t>
            </a:r>
          </a:p>
          <a:p>
            <a:pPr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11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busca de uma linguagem especial para expressar paixões e estado da alma, a escritora utilizou recursos técnicos modernos como a análise psicológica e o monólogo interior.</a:t>
            </a:r>
          </a:p>
          <a:p>
            <a:pPr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11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 </a:t>
            </a:r>
            <a:r>
              <a:rPr lang="pt-PT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considerada uma escritora intimista e psicológica, mas sua produção acaba por se envolver também em outros universos, sua obra é também social, filosófica e existencial.</a:t>
            </a:r>
          </a:p>
          <a:p>
            <a:pPr marL="139700" indent="0" algn="l" fontAlgn="t">
              <a:lnSpc>
                <a:spcPct val="100000"/>
              </a:lnSpc>
              <a:buNone/>
            </a:pPr>
            <a:endParaRPr lang="pt-PT" sz="11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histórias de Clarice raramente têm um começo meio e fim. Sua ficção transcende o tempo e o espaço, e os personagens, postos em situações limite, são com frequência femininas, quase sempre situadas em centros urbanos.</a:t>
            </a:r>
            <a:br>
              <a:rPr lang="pt-PT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endParaRPr sz="11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1" name="Google Shape;411;p39"/>
          <p:cNvSpPr txBox="1">
            <a:spLocks noGrp="1"/>
          </p:cNvSpPr>
          <p:nvPr>
            <p:ph type="title" idx="4294967295"/>
          </p:nvPr>
        </p:nvSpPr>
        <p:spPr>
          <a:xfrm>
            <a:off x="3080475" y="729689"/>
            <a:ext cx="507365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00" dirty="0"/>
              <a:t>Obras</a:t>
            </a:r>
            <a:endParaRPr sz="2300" dirty="0"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381" b="1381"/>
          <a:stretch/>
        </p:blipFill>
        <p:spPr>
          <a:xfrm>
            <a:off x="244549" y="826841"/>
            <a:ext cx="2532609" cy="3556187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2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3F557A4-2008-2468-B8F7-A67DC25281F9}"/>
              </a:ext>
            </a:extLst>
          </p:cNvPr>
          <p:cNvSpPr txBox="1"/>
          <p:nvPr/>
        </p:nvSpPr>
        <p:spPr>
          <a:xfrm>
            <a:off x="2899272" y="712172"/>
            <a:ext cx="3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chemeClr val="tx1"/>
                </a:solidFill>
                <a:latin typeface="IM FELL DW Pica" panose="02000000000000000000" pitchFamily="2" charset="0"/>
              </a:rPr>
              <a:t>Algumas de suas Obras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8A74DD7-DDB8-7294-859B-0697A663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23" y="1661620"/>
            <a:ext cx="1091788" cy="17021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DF8EA63-A2BF-0006-8EA4-DAEEAFAFA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59" y="1700558"/>
            <a:ext cx="1091788" cy="163404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0CB6780-8543-6ED0-4927-6BE4F5A6D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493" y="1661621"/>
            <a:ext cx="1125304" cy="17021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EEA9915-E499-CDAB-210F-39F1B76B7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271" y="1700558"/>
            <a:ext cx="1104529" cy="1682681"/>
          </a:xfrm>
          <a:prstGeom prst="rect">
            <a:avLst/>
          </a:prstGeom>
        </p:spPr>
      </p:pic>
      <p:pic>
        <p:nvPicPr>
          <p:cNvPr id="2050" name="Picture 2" descr="7 melhores livros de Clarice Lispector que você precisa conhecer - Pensador">
            <a:extLst>
              <a:ext uri="{FF2B5EF4-FFF2-40B4-BE49-F238E27FC236}">
                <a16:creationId xmlns:a16="http://schemas.microsoft.com/office/drawing/2014/main" id="{245906E3-BE09-1E96-D940-2CA3F398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18" y="1666503"/>
            <a:ext cx="1149477" cy="17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EBD20E-C378-2552-5B28-06E071E05641}"/>
              </a:ext>
            </a:extLst>
          </p:cNvPr>
          <p:cNvSpPr txBox="1"/>
          <p:nvPr/>
        </p:nvSpPr>
        <p:spPr>
          <a:xfrm>
            <a:off x="1287078" y="3415665"/>
            <a:ext cx="937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b="0" i="0" dirty="0">
                <a:solidFill>
                  <a:schemeClr val="tx1"/>
                </a:solidFill>
                <a:effectLst/>
                <a:latin typeface="IM FELL DW Pica" panose="02000000000000000000" pitchFamily="2" charset="0"/>
              </a:rPr>
              <a:t>O Lustre (1946)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D509C00-B24C-AE21-8398-3EE9C43D9B65}"/>
              </a:ext>
            </a:extLst>
          </p:cNvPr>
          <p:cNvSpPr txBox="1"/>
          <p:nvPr/>
        </p:nvSpPr>
        <p:spPr>
          <a:xfrm>
            <a:off x="2423556" y="3431053"/>
            <a:ext cx="13034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b="0" i="0" dirty="0">
                <a:solidFill>
                  <a:schemeClr val="tx1"/>
                </a:solidFill>
                <a:effectLst/>
                <a:latin typeface="IM FELL DW Pica" panose="02000000000000000000" pitchFamily="2" charset="0"/>
              </a:rPr>
              <a:t>A Paixão segundo G.H (1961)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8A3488-8650-49AB-3E33-BF252C0BFAC7}"/>
              </a:ext>
            </a:extLst>
          </p:cNvPr>
          <p:cNvSpPr txBox="1"/>
          <p:nvPr/>
        </p:nvSpPr>
        <p:spPr>
          <a:xfrm>
            <a:off x="3926196" y="3415664"/>
            <a:ext cx="1204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>
                <a:solidFill>
                  <a:schemeClr val="tx1"/>
                </a:solidFill>
                <a:latin typeface="IM FELL DW Pica" panose="02000000000000000000" pitchFamily="2" charset="0"/>
              </a:rPr>
              <a:t>Um sopro de vida </a:t>
            </a:r>
            <a:r>
              <a:rPr lang="pt-PT" sz="800" b="0" i="0" dirty="0">
                <a:solidFill>
                  <a:schemeClr val="tx1"/>
                </a:solidFill>
                <a:effectLst/>
                <a:latin typeface="IM FELL DW Pica" panose="02000000000000000000" pitchFamily="2" charset="0"/>
              </a:rPr>
              <a:t>(1970)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C3F4D08-8CC7-069D-F2C2-F7CCB5639815}"/>
              </a:ext>
            </a:extLst>
          </p:cNvPr>
          <p:cNvSpPr txBox="1"/>
          <p:nvPr/>
        </p:nvSpPr>
        <p:spPr>
          <a:xfrm>
            <a:off x="5637387" y="3415665"/>
            <a:ext cx="937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b="0" i="0" dirty="0">
                <a:solidFill>
                  <a:schemeClr val="tx1"/>
                </a:solidFill>
                <a:effectLst/>
                <a:latin typeface="IM FELL DW Pica" panose="02000000000000000000" pitchFamily="2" charset="0"/>
              </a:rPr>
              <a:t>Água Viva (1976)</a:t>
            </a:r>
          </a:p>
          <a:p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535A043-16AC-7285-DC2D-014E8E0AC435}"/>
              </a:ext>
            </a:extLst>
          </p:cNvPr>
          <p:cNvSpPr txBox="1"/>
          <p:nvPr/>
        </p:nvSpPr>
        <p:spPr>
          <a:xfrm>
            <a:off x="6887463" y="3415665"/>
            <a:ext cx="1366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b="0" i="0" dirty="0">
                <a:solidFill>
                  <a:schemeClr val="tx1"/>
                </a:solidFill>
                <a:effectLst/>
                <a:latin typeface="IM FELL DW Pica" panose="02000000000000000000" pitchFamily="2" charset="0"/>
              </a:rPr>
              <a:t>A Hora da Estrela (1977)</a:t>
            </a:r>
          </a:p>
          <a:p>
            <a:endParaRPr lang="pt-P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720000" y="2207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0" dirty="0">
                <a:latin typeface="IM FELL DW Pica" panose="02000000000000000000" pitchFamily="2" charset="0"/>
              </a:rPr>
              <a:t>Perto do Coração Selvagem</a:t>
            </a:r>
            <a:endParaRPr b="0" dirty="0">
              <a:latin typeface="IM FELL DW Pica" panose="02000000000000000000" pitchFamily="2" charset="0"/>
            </a:endParaRPr>
          </a:p>
        </p:txBody>
      </p:sp>
      <p:cxnSp>
        <p:nvCxnSpPr>
          <p:cNvPr id="240" name="Google Shape;240;p31"/>
          <p:cNvCxnSpPr/>
          <p:nvPr/>
        </p:nvCxnSpPr>
        <p:spPr>
          <a:xfrm rot="-5400000" flipH="1">
            <a:off x="918450" y="402125"/>
            <a:ext cx="1026600" cy="1026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6C68EB-4021-43AB-6188-0440C4B313D0}"/>
              </a:ext>
            </a:extLst>
          </p:cNvPr>
          <p:cNvSpPr txBox="1"/>
          <p:nvPr/>
        </p:nvSpPr>
        <p:spPr>
          <a:xfrm>
            <a:off x="2800347" y="1106345"/>
            <a:ext cx="54252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Escrito quando Clarice Lispector tinha vinte </a:t>
            </a:r>
            <a:r>
              <a:rPr lang="pt-PT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três anos </a:t>
            </a: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idade, o livro tem como </a:t>
            </a:r>
            <a:r>
              <a:rPr lang="pt-PT" sz="12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protagonista</a:t>
            </a: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Joana, que narra sua história em dois planos: sua </a:t>
            </a:r>
            <a:r>
              <a:rPr lang="pt-PT" sz="12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infância</a:t>
            </a: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 o início de sua vida adulta.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Lispector surpreendeu a crítica com seu romance, seja pela problemática de </a:t>
            </a:r>
            <a:r>
              <a:rPr lang="pt-PT" sz="12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caráter existencial</a:t>
            </a: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completamente inovadora, seja pelo estilo solto, </a:t>
            </a:r>
            <a:r>
              <a:rPr lang="pt-PT" sz="12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elíptico</a:t>
            </a: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e fragmentário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Este estilo de escrita se tornou marca característica da autora, como pode ser observado em seus trabalhos subsequentes.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época da publicação, muitos associaram o seu estilo literário introspetivo ao de </a:t>
            </a:r>
            <a:r>
              <a:rPr lang="pt-PT" sz="1200" b="0" i="0" u="none" strike="noStrike" dirty="0" err="1">
                <a:solidFill>
                  <a:srgbClr val="4B4D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tooltip="Virginia Wool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Virginia</a:t>
            </a:r>
            <a:r>
              <a:rPr lang="pt-PT" sz="1200" b="0" i="0" u="none" strike="noStrike" dirty="0">
                <a:solidFill>
                  <a:srgbClr val="4B4D4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tooltip="Virginia Wool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1200" b="0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tooltip="Virginia Wool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Woolf</a:t>
            </a: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ou ao de </a:t>
            </a:r>
            <a:r>
              <a:rPr lang="pt-PT" sz="12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tooltip="James Joy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 Joyce</a:t>
            </a:r>
            <a:r>
              <a:rPr lang="pt-PT" sz="1200" u="none" strike="noStrike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200" b="0" i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título, uma referência a uma frase de </a:t>
            </a:r>
            <a:r>
              <a:rPr lang="pt-PT" sz="1200" b="0" i="1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tooltip="Retrato do Artista quando Jov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Retrato do Artista enquanto Jovem</a:t>
            </a:r>
            <a:r>
              <a:rPr lang="pt-PT" sz="12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- "</a:t>
            </a:r>
            <a:r>
              <a:rPr lang="pt-PT" sz="1200" b="0" i="1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</a:t>
            </a:r>
            <a:r>
              <a:rPr lang="pt-PT" sz="12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pt-PT" sz="1200" b="0" i="1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pt-PT" sz="12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1200" b="0" i="1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wild</a:t>
            </a:r>
            <a:r>
              <a:rPr lang="pt-PT" sz="12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1200" b="0" i="1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</a:t>
            </a:r>
            <a:r>
              <a:rPr lang="pt-PT" sz="12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1200" b="0" i="1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pt-PT" sz="12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t-PT" sz="1200" b="0" i="1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</a:t>
            </a:r>
            <a:r>
              <a:rPr lang="pt-PT" sz="1200" b="0" i="1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– James Joyce</a:t>
            </a:r>
            <a:endParaRPr lang="pt-PT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FF1351-1328-C5D8-6171-5F9F5B4D3864}"/>
              </a:ext>
            </a:extLst>
          </p:cNvPr>
          <p:cNvSpPr txBox="1"/>
          <p:nvPr/>
        </p:nvSpPr>
        <p:spPr>
          <a:xfrm>
            <a:off x="867401" y="4464242"/>
            <a:ext cx="187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/>
                </a:solidFill>
                <a:latin typeface="IM FELL DW Pica" panose="02000000000000000000" pitchFamily="2" charset="0"/>
              </a:rPr>
              <a:t>Publicado em 1944</a:t>
            </a:r>
          </a:p>
        </p:txBody>
      </p:sp>
      <p:grpSp>
        <p:nvGrpSpPr>
          <p:cNvPr id="6" name="Google Shape;540;p45">
            <a:extLst>
              <a:ext uri="{FF2B5EF4-FFF2-40B4-BE49-F238E27FC236}">
                <a16:creationId xmlns:a16="http://schemas.microsoft.com/office/drawing/2014/main" id="{FF071490-ACD1-4D92-760B-B1D4A420C4D4}"/>
              </a:ext>
            </a:extLst>
          </p:cNvPr>
          <p:cNvGrpSpPr/>
          <p:nvPr/>
        </p:nvGrpSpPr>
        <p:grpSpPr>
          <a:xfrm>
            <a:off x="209707" y="217863"/>
            <a:ext cx="708743" cy="736406"/>
            <a:chOff x="3241650" y="964675"/>
            <a:chExt cx="423625" cy="418650"/>
          </a:xfrm>
        </p:grpSpPr>
        <p:sp>
          <p:nvSpPr>
            <p:cNvPr id="7" name="Google Shape;541;p45">
              <a:extLst>
                <a:ext uri="{FF2B5EF4-FFF2-40B4-BE49-F238E27FC236}">
                  <a16:creationId xmlns:a16="http://schemas.microsoft.com/office/drawing/2014/main" id="{01B5DD4A-D650-3051-8A44-9339C2F7E36A}"/>
                </a:ext>
              </a:extLst>
            </p:cNvPr>
            <p:cNvSpPr/>
            <p:nvPr/>
          </p:nvSpPr>
          <p:spPr>
            <a:xfrm>
              <a:off x="3433450" y="964675"/>
              <a:ext cx="40900" cy="418650"/>
            </a:xfrm>
            <a:custGeom>
              <a:avLst/>
              <a:gdLst/>
              <a:ahLst/>
              <a:cxnLst/>
              <a:rect l="l" t="t" r="r" b="b"/>
              <a:pathLst>
                <a:path w="1636" h="16746" extrusionOk="0">
                  <a:moveTo>
                    <a:pt x="801" y="0"/>
                  </a:moveTo>
                  <a:cubicBezTo>
                    <a:pt x="701" y="0"/>
                    <a:pt x="601" y="76"/>
                    <a:pt x="601" y="226"/>
                  </a:cubicBezTo>
                  <a:cubicBezTo>
                    <a:pt x="534" y="1593"/>
                    <a:pt x="334" y="2961"/>
                    <a:pt x="201" y="4329"/>
                  </a:cubicBezTo>
                  <a:cubicBezTo>
                    <a:pt x="67" y="5663"/>
                    <a:pt x="1" y="6997"/>
                    <a:pt x="1" y="8331"/>
                  </a:cubicBezTo>
                  <a:cubicBezTo>
                    <a:pt x="1" y="8999"/>
                    <a:pt x="34" y="9632"/>
                    <a:pt x="67" y="10300"/>
                  </a:cubicBezTo>
                  <a:cubicBezTo>
                    <a:pt x="168" y="11000"/>
                    <a:pt x="301" y="11667"/>
                    <a:pt x="334" y="12334"/>
                  </a:cubicBezTo>
                  <a:cubicBezTo>
                    <a:pt x="401" y="13735"/>
                    <a:pt x="468" y="15103"/>
                    <a:pt x="568" y="16471"/>
                  </a:cubicBezTo>
                  <a:cubicBezTo>
                    <a:pt x="601" y="16654"/>
                    <a:pt x="751" y="16746"/>
                    <a:pt x="893" y="16746"/>
                  </a:cubicBezTo>
                  <a:cubicBezTo>
                    <a:pt x="1035" y="16746"/>
                    <a:pt x="1168" y="16654"/>
                    <a:pt x="1168" y="16471"/>
                  </a:cubicBezTo>
                  <a:cubicBezTo>
                    <a:pt x="1202" y="15103"/>
                    <a:pt x="1302" y="13735"/>
                    <a:pt x="1335" y="12334"/>
                  </a:cubicBezTo>
                  <a:cubicBezTo>
                    <a:pt x="1368" y="11667"/>
                    <a:pt x="1502" y="11067"/>
                    <a:pt x="1535" y="10400"/>
                  </a:cubicBezTo>
                  <a:cubicBezTo>
                    <a:pt x="1635" y="9666"/>
                    <a:pt x="1635" y="8999"/>
                    <a:pt x="1635" y="8331"/>
                  </a:cubicBezTo>
                  <a:cubicBezTo>
                    <a:pt x="1635" y="6997"/>
                    <a:pt x="1535" y="5663"/>
                    <a:pt x="1368" y="4329"/>
                  </a:cubicBezTo>
                  <a:cubicBezTo>
                    <a:pt x="1235" y="2961"/>
                    <a:pt x="1035" y="1593"/>
                    <a:pt x="1001" y="226"/>
                  </a:cubicBezTo>
                  <a:cubicBezTo>
                    <a:pt x="1001" y="76"/>
                    <a:pt x="901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2;p45">
              <a:extLst>
                <a:ext uri="{FF2B5EF4-FFF2-40B4-BE49-F238E27FC236}">
                  <a16:creationId xmlns:a16="http://schemas.microsoft.com/office/drawing/2014/main" id="{5D8B8C48-83D3-5398-25A9-4ECC1AD98BE2}"/>
                </a:ext>
              </a:extLst>
            </p:cNvPr>
            <p:cNvSpPr/>
            <p:nvPr/>
          </p:nvSpPr>
          <p:spPr>
            <a:xfrm>
              <a:off x="3241650" y="1152100"/>
              <a:ext cx="423625" cy="40900"/>
            </a:xfrm>
            <a:custGeom>
              <a:avLst/>
              <a:gdLst/>
              <a:ahLst/>
              <a:cxnLst/>
              <a:rect l="l" t="t" r="r" b="b"/>
              <a:pathLst>
                <a:path w="16945" h="1636" extrusionOk="0">
                  <a:moveTo>
                    <a:pt x="8507" y="1"/>
                  </a:moveTo>
                  <a:cubicBezTo>
                    <a:pt x="7840" y="1"/>
                    <a:pt x="7206" y="34"/>
                    <a:pt x="6539" y="101"/>
                  </a:cubicBezTo>
                  <a:cubicBezTo>
                    <a:pt x="5838" y="167"/>
                    <a:pt x="5171" y="301"/>
                    <a:pt x="4504" y="334"/>
                  </a:cubicBezTo>
                  <a:cubicBezTo>
                    <a:pt x="3136" y="434"/>
                    <a:pt x="1769" y="468"/>
                    <a:pt x="368" y="601"/>
                  </a:cubicBezTo>
                  <a:cubicBezTo>
                    <a:pt x="1" y="634"/>
                    <a:pt x="1" y="1168"/>
                    <a:pt x="368" y="1168"/>
                  </a:cubicBezTo>
                  <a:cubicBezTo>
                    <a:pt x="1769" y="1201"/>
                    <a:pt x="3136" y="1301"/>
                    <a:pt x="4504" y="1335"/>
                  </a:cubicBezTo>
                  <a:cubicBezTo>
                    <a:pt x="5171" y="1368"/>
                    <a:pt x="5805" y="1502"/>
                    <a:pt x="6472" y="1568"/>
                  </a:cubicBezTo>
                  <a:cubicBezTo>
                    <a:pt x="7172" y="1635"/>
                    <a:pt x="7840" y="1635"/>
                    <a:pt x="8507" y="1635"/>
                  </a:cubicBezTo>
                  <a:cubicBezTo>
                    <a:pt x="9841" y="1635"/>
                    <a:pt x="11175" y="1568"/>
                    <a:pt x="12510" y="1402"/>
                  </a:cubicBezTo>
                  <a:cubicBezTo>
                    <a:pt x="13877" y="1268"/>
                    <a:pt x="15245" y="1068"/>
                    <a:pt x="16646" y="1001"/>
                  </a:cubicBezTo>
                  <a:cubicBezTo>
                    <a:pt x="16667" y="1006"/>
                    <a:pt x="16687" y="1008"/>
                    <a:pt x="16705" y="1008"/>
                  </a:cubicBezTo>
                  <a:cubicBezTo>
                    <a:pt x="16945" y="1008"/>
                    <a:pt x="16925" y="632"/>
                    <a:pt x="16646" y="601"/>
                  </a:cubicBezTo>
                  <a:cubicBezTo>
                    <a:pt x="15245" y="568"/>
                    <a:pt x="13877" y="334"/>
                    <a:pt x="12510" y="201"/>
                  </a:cubicBezTo>
                  <a:cubicBezTo>
                    <a:pt x="11175" y="101"/>
                    <a:pt x="9841" y="1"/>
                    <a:pt x="8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43;p45">
              <a:extLst>
                <a:ext uri="{FF2B5EF4-FFF2-40B4-BE49-F238E27FC236}">
                  <a16:creationId xmlns:a16="http://schemas.microsoft.com/office/drawing/2014/main" id="{90C6DEF9-57D9-5A70-A277-BD2B586A9EC0}"/>
                </a:ext>
              </a:extLst>
            </p:cNvPr>
            <p:cNvSpPr/>
            <p:nvPr/>
          </p:nvSpPr>
          <p:spPr>
            <a:xfrm>
              <a:off x="3348200" y="1071325"/>
              <a:ext cx="209475" cy="206075"/>
            </a:xfrm>
            <a:custGeom>
              <a:avLst/>
              <a:gdLst/>
              <a:ahLst/>
              <a:cxnLst/>
              <a:rect l="l" t="t" r="r" b="b"/>
              <a:pathLst>
                <a:path w="8379" h="8243" extrusionOk="0">
                  <a:moveTo>
                    <a:pt x="8053" y="1"/>
                  </a:moveTo>
                  <a:cubicBezTo>
                    <a:pt x="8006" y="1"/>
                    <a:pt x="7957" y="19"/>
                    <a:pt x="7914" y="63"/>
                  </a:cubicBezTo>
                  <a:cubicBezTo>
                    <a:pt x="7247" y="663"/>
                    <a:pt x="6513" y="1163"/>
                    <a:pt x="5746" y="1697"/>
                  </a:cubicBezTo>
                  <a:cubicBezTo>
                    <a:pt x="5012" y="2298"/>
                    <a:pt x="4278" y="2831"/>
                    <a:pt x="3611" y="3498"/>
                  </a:cubicBezTo>
                  <a:cubicBezTo>
                    <a:pt x="3277" y="3832"/>
                    <a:pt x="3010" y="4166"/>
                    <a:pt x="2744" y="4499"/>
                  </a:cubicBezTo>
                  <a:cubicBezTo>
                    <a:pt x="2443" y="4866"/>
                    <a:pt x="2277" y="5300"/>
                    <a:pt x="2010" y="5633"/>
                  </a:cubicBezTo>
                  <a:cubicBezTo>
                    <a:pt x="1409" y="6334"/>
                    <a:pt x="776" y="7001"/>
                    <a:pt x="208" y="7735"/>
                  </a:cubicBezTo>
                  <a:cubicBezTo>
                    <a:pt x="1" y="7968"/>
                    <a:pt x="197" y="8242"/>
                    <a:pt x="420" y="8242"/>
                  </a:cubicBezTo>
                  <a:cubicBezTo>
                    <a:pt x="484" y="8242"/>
                    <a:pt x="550" y="8220"/>
                    <a:pt x="609" y="8168"/>
                  </a:cubicBezTo>
                  <a:cubicBezTo>
                    <a:pt x="1276" y="7568"/>
                    <a:pt x="1943" y="7001"/>
                    <a:pt x="2610" y="6367"/>
                  </a:cubicBezTo>
                  <a:cubicBezTo>
                    <a:pt x="2944" y="6067"/>
                    <a:pt x="3377" y="5867"/>
                    <a:pt x="3744" y="5567"/>
                  </a:cubicBezTo>
                  <a:cubicBezTo>
                    <a:pt x="4111" y="5300"/>
                    <a:pt x="4512" y="4999"/>
                    <a:pt x="4845" y="4666"/>
                  </a:cubicBezTo>
                  <a:cubicBezTo>
                    <a:pt x="5446" y="3999"/>
                    <a:pt x="6046" y="3332"/>
                    <a:pt x="6580" y="2598"/>
                  </a:cubicBezTo>
                  <a:cubicBezTo>
                    <a:pt x="7113" y="1864"/>
                    <a:pt x="7647" y="1130"/>
                    <a:pt x="8248" y="396"/>
                  </a:cubicBezTo>
                  <a:cubicBezTo>
                    <a:pt x="8378" y="239"/>
                    <a:pt x="8222" y="1"/>
                    <a:pt x="8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44;p45">
              <a:extLst>
                <a:ext uri="{FF2B5EF4-FFF2-40B4-BE49-F238E27FC236}">
                  <a16:creationId xmlns:a16="http://schemas.microsoft.com/office/drawing/2014/main" id="{BDD2F2C4-EE01-C47E-39DD-EA2D2D76902F}"/>
                </a:ext>
              </a:extLst>
            </p:cNvPr>
            <p:cNvSpPr/>
            <p:nvPr/>
          </p:nvSpPr>
          <p:spPr>
            <a:xfrm>
              <a:off x="3348200" y="1071025"/>
              <a:ext cx="210350" cy="204900"/>
            </a:xfrm>
            <a:custGeom>
              <a:avLst/>
              <a:gdLst/>
              <a:ahLst/>
              <a:cxnLst/>
              <a:rect l="l" t="t" r="r" b="b"/>
              <a:pathLst>
                <a:path w="8414" h="8196" extrusionOk="0">
                  <a:moveTo>
                    <a:pt x="420" y="1"/>
                  </a:moveTo>
                  <a:cubicBezTo>
                    <a:pt x="197" y="1"/>
                    <a:pt x="1" y="275"/>
                    <a:pt x="208" y="508"/>
                  </a:cubicBezTo>
                  <a:cubicBezTo>
                    <a:pt x="776" y="1175"/>
                    <a:pt x="1376" y="1843"/>
                    <a:pt x="2010" y="2510"/>
                  </a:cubicBezTo>
                  <a:cubicBezTo>
                    <a:pt x="2277" y="2843"/>
                    <a:pt x="2510" y="3244"/>
                    <a:pt x="2777" y="3644"/>
                  </a:cubicBezTo>
                  <a:cubicBezTo>
                    <a:pt x="3077" y="4011"/>
                    <a:pt x="3377" y="4378"/>
                    <a:pt x="3711" y="4711"/>
                  </a:cubicBezTo>
                  <a:cubicBezTo>
                    <a:pt x="4378" y="5345"/>
                    <a:pt x="5045" y="5912"/>
                    <a:pt x="5746" y="6479"/>
                  </a:cubicBezTo>
                  <a:cubicBezTo>
                    <a:pt x="6513" y="7013"/>
                    <a:pt x="7247" y="7547"/>
                    <a:pt x="7947" y="8147"/>
                  </a:cubicBezTo>
                  <a:cubicBezTo>
                    <a:pt x="7995" y="8181"/>
                    <a:pt x="8044" y="8196"/>
                    <a:pt x="8090" y="8196"/>
                  </a:cubicBezTo>
                  <a:cubicBezTo>
                    <a:pt x="8272" y="8196"/>
                    <a:pt x="8414" y="7973"/>
                    <a:pt x="8281" y="7813"/>
                  </a:cubicBezTo>
                  <a:cubicBezTo>
                    <a:pt x="7714" y="7146"/>
                    <a:pt x="7213" y="6379"/>
                    <a:pt x="6680" y="5645"/>
                  </a:cubicBezTo>
                  <a:cubicBezTo>
                    <a:pt x="6079" y="4878"/>
                    <a:pt x="5546" y="4178"/>
                    <a:pt x="4878" y="3510"/>
                  </a:cubicBezTo>
                  <a:cubicBezTo>
                    <a:pt x="4545" y="3177"/>
                    <a:pt x="4211" y="2877"/>
                    <a:pt x="3878" y="2643"/>
                  </a:cubicBezTo>
                  <a:cubicBezTo>
                    <a:pt x="3477" y="2343"/>
                    <a:pt x="3077" y="2176"/>
                    <a:pt x="2744" y="1876"/>
                  </a:cubicBezTo>
                  <a:cubicBezTo>
                    <a:pt x="2043" y="1309"/>
                    <a:pt x="1376" y="675"/>
                    <a:pt x="609" y="75"/>
                  </a:cubicBezTo>
                  <a:cubicBezTo>
                    <a:pt x="550" y="23"/>
                    <a:pt x="484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Fluxograma: Terminador 10">
            <a:extLst>
              <a:ext uri="{FF2B5EF4-FFF2-40B4-BE49-F238E27FC236}">
                <a16:creationId xmlns:a16="http://schemas.microsoft.com/office/drawing/2014/main" id="{43289D55-D780-268F-D943-903714BE7033}"/>
              </a:ext>
            </a:extLst>
          </p:cNvPr>
          <p:cNvSpPr/>
          <p:nvPr/>
        </p:nvSpPr>
        <p:spPr>
          <a:xfrm rot="19775518">
            <a:off x="-180405" y="240290"/>
            <a:ext cx="2971160" cy="614507"/>
          </a:xfrm>
          <a:prstGeom prst="flowChartTerminator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2E4C5B-C2BC-FC16-1E06-F557F4F7ED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409" y="1048739"/>
            <a:ext cx="2258512" cy="346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</a:blip>
          <a:srcRect/>
          <a:stretch>
            <a:fillRect t="-31000" b="-68000"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EB9ECCE-2961-1CAF-2BEA-6796F73CA1BE}"/>
              </a:ext>
            </a:extLst>
          </p:cNvPr>
          <p:cNvSpPr/>
          <p:nvPr/>
        </p:nvSpPr>
        <p:spPr>
          <a:xfrm>
            <a:off x="-249414" y="-246355"/>
            <a:ext cx="9928885" cy="5908090"/>
          </a:xfrm>
          <a:prstGeom prst="rect">
            <a:avLst/>
          </a:prstGeom>
          <a:solidFill>
            <a:srgbClr val="ECDCDC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1028935" y="2832527"/>
            <a:ext cx="4190765" cy="12053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>
                <a:latin typeface="IM FELL DW Pica" panose="02000000000000000000" pitchFamily="2" charset="0"/>
              </a:rPr>
              <a:t>“</a:t>
            </a:r>
            <a:r>
              <a:rPr lang="pt-PT" sz="1800" b="0" i="0" dirty="0">
                <a:solidFill>
                  <a:srgbClr val="403E3B"/>
                </a:solidFill>
                <a:effectLst/>
                <a:latin typeface="IM FELL DW Pica" panose="02000000000000000000" pitchFamily="2" charset="0"/>
              </a:rPr>
              <a:t>Liberdade é pouco. O que desejo ainda não tem nome.” </a:t>
            </a:r>
            <a:br>
              <a:rPr lang="pt-PT" sz="1800" b="0" i="0" dirty="0">
                <a:solidFill>
                  <a:srgbClr val="403E3B"/>
                </a:solidFill>
                <a:effectLst/>
                <a:latin typeface="IM FELL DW Pica" panose="02000000000000000000" pitchFamily="2" charset="0"/>
              </a:rPr>
            </a:br>
            <a:r>
              <a:rPr lang="pt-PT" sz="1600" b="0" i="0" dirty="0">
                <a:solidFill>
                  <a:schemeClr val="bg1"/>
                </a:solidFill>
                <a:effectLst/>
                <a:latin typeface="IM FELL DW Pica" panose="02000000000000000000" pitchFamily="2" charset="0"/>
              </a:rPr>
              <a:t>– Lispector, Clarice (Perto do Coração Selvagem)</a:t>
            </a:r>
            <a:endParaRPr sz="2000" dirty="0">
              <a:solidFill>
                <a:schemeClr val="bg1"/>
              </a:solidFill>
              <a:latin typeface="IM FELL DW Pica" panose="02000000000000000000" pitchFamily="2" charset="0"/>
            </a:endParaRPr>
          </a:p>
        </p:txBody>
      </p:sp>
      <p:sp>
        <p:nvSpPr>
          <p:cNvPr id="299" name="Google Shape;299;p34"/>
          <p:cNvSpPr txBox="1">
            <a:spLocks noGrp="1"/>
          </p:cNvSpPr>
          <p:nvPr>
            <p:ph type="subTitle" idx="1"/>
          </p:nvPr>
        </p:nvSpPr>
        <p:spPr>
          <a:xfrm>
            <a:off x="969000" y="1397062"/>
            <a:ext cx="45369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7200" b="1" dirty="0">
                <a:solidFill>
                  <a:srgbClr val="ECDCDC"/>
                </a:solidFill>
                <a:latin typeface="Playfair Display" panose="00000500000000000000" pitchFamily="2" charset="0"/>
              </a:rPr>
              <a:t>Resumo </a:t>
            </a:r>
            <a:endParaRPr sz="7200" b="1" dirty="0">
              <a:solidFill>
                <a:srgbClr val="ECDCDC"/>
              </a:solidFill>
              <a:latin typeface="Playfair Display" panose="00000500000000000000" pitchFamily="2" charset="0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5505900" y="968875"/>
            <a:ext cx="3069000" cy="3069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7048450" y="2772025"/>
            <a:ext cx="3069000" cy="3069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4"/>
          <p:cNvSpPr/>
          <p:nvPr/>
        </p:nvSpPr>
        <p:spPr>
          <a:xfrm>
            <a:off x="6905750" y="3818513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0;p34">
            <a:extLst>
              <a:ext uri="{FF2B5EF4-FFF2-40B4-BE49-F238E27FC236}">
                <a16:creationId xmlns:a16="http://schemas.microsoft.com/office/drawing/2014/main" id="{63D5AE55-EC54-9A1C-664C-3F242F0AE773}"/>
              </a:ext>
            </a:extLst>
          </p:cNvPr>
          <p:cNvSpPr/>
          <p:nvPr/>
        </p:nvSpPr>
        <p:spPr>
          <a:xfrm>
            <a:off x="6446761" y="-1241961"/>
            <a:ext cx="3089612" cy="309473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02;p34">
            <a:extLst>
              <a:ext uri="{FF2B5EF4-FFF2-40B4-BE49-F238E27FC236}">
                <a16:creationId xmlns:a16="http://schemas.microsoft.com/office/drawing/2014/main" id="{BB37F89A-BC41-B6DA-4CC5-45CC2522B02F}"/>
              </a:ext>
            </a:extLst>
          </p:cNvPr>
          <p:cNvSpPr/>
          <p:nvPr/>
        </p:nvSpPr>
        <p:spPr>
          <a:xfrm>
            <a:off x="8233567" y="327285"/>
            <a:ext cx="382800" cy="425275"/>
          </a:xfrm>
          <a:custGeom>
            <a:avLst/>
            <a:gdLst/>
            <a:ahLst/>
            <a:cxnLst/>
            <a:rect l="l" t="t" r="r" b="b"/>
            <a:pathLst>
              <a:path w="15312" h="17011" extrusionOk="0">
                <a:moveTo>
                  <a:pt x="7557" y="0"/>
                </a:moveTo>
                <a:cubicBezTo>
                  <a:pt x="7449" y="0"/>
                  <a:pt x="7348" y="58"/>
                  <a:pt x="7306" y="198"/>
                </a:cubicBezTo>
                <a:cubicBezTo>
                  <a:pt x="7072" y="1532"/>
                  <a:pt x="6972" y="2833"/>
                  <a:pt x="6906" y="4168"/>
                </a:cubicBezTo>
                <a:cubicBezTo>
                  <a:pt x="6839" y="4735"/>
                  <a:pt x="6906" y="5602"/>
                  <a:pt x="6105" y="5669"/>
                </a:cubicBezTo>
                <a:cubicBezTo>
                  <a:pt x="5438" y="5669"/>
                  <a:pt x="4904" y="5001"/>
                  <a:pt x="4404" y="4568"/>
                </a:cubicBezTo>
                <a:cubicBezTo>
                  <a:pt x="3837" y="4101"/>
                  <a:pt x="3303" y="3667"/>
                  <a:pt x="2736" y="3200"/>
                </a:cubicBezTo>
                <a:cubicBezTo>
                  <a:pt x="2658" y="3130"/>
                  <a:pt x="2572" y="3100"/>
                  <a:pt x="2491" y="3100"/>
                </a:cubicBezTo>
                <a:cubicBezTo>
                  <a:pt x="2225" y="3100"/>
                  <a:pt x="2006" y="3420"/>
                  <a:pt x="2236" y="3701"/>
                </a:cubicBezTo>
                <a:cubicBezTo>
                  <a:pt x="2836" y="4401"/>
                  <a:pt x="3436" y="5068"/>
                  <a:pt x="4104" y="5735"/>
                </a:cubicBezTo>
                <a:cubicBezTo>
                  <a:pt x="4571" y="6236"/>
                  <a:pt x="5138" y="6836"/>
                  <a:pt x="4504" y="7470"/>
                </a:cubicBezTo>
                <a:cubicBezTo>
                  <a:pt x="4070" y="7937"/>
                  <a:pt x="3336" y="7937"/>
                  <a:pt x="2736" y="8037"/>
                </a:cubicBezTo>
                <a:cubicBezTo>
                  <a:pt x="1969" y="8070"/>
                  <a:pt x="1235" y="8170"/>
                  <a:pt x="468" y="8237"/>
                </a:cubicBezTo>
                <a:cubicBezTo>
                  <a:pt x="67" y="8270"/>
                  <a:pt x="1" y="8904"/>
                  <a:pt x="468" y="8904"/>
                </a:cubicBezTo>
                <a:lnTo>
                  <a:pt x="2836" y="9038"/>
                </a:lnTo>
                <a:cubicBezTo>
                  <a:pt x="3336" y="9038"/>
                  <a:pt x="4070" y="9071"/>
                  <a:pt x="4337" y="9571"/>
                </a:cubicBezTo>
                <a:cubicBezTo>
                  <a:pt x="4470" y="9772"/>
                  <a:pt x="4470" y="10038"/>
                  <a:pt x="4404" y="10239"/>
                </a:cubicBezTo>
                <a:cubicBezTo>
                  <a:pt x="4304" y="10439"/>
                  <a:pt x="4170" y="10672"/>
                  <a:pt x="4070" y="10839"/>
                </a:cubicBezTo>
                <a:cubicBezTo>
                  <a:pt x="3336" y="11773"/>
                  <a:pt x="2602" y="12674"/>
                  <a:pt x="1935" y="13608"/>
                </a:cubicBezTo>
                <a:cubicBezTo>
                  <a:pt x="1782" y="13812"/>
                  <a:pt x="1981" y="13997"/>
                  <a:pt x="2173" y="13997"/>
                </a:cubicBezTo>
                <a:cubicBezTo>
                  <a:pt x="2231" y="13997"/>
                  <a:pt x="2289" y="13980"/>
                  <a:pt x="2336" y="13941"/>
                </a:cubicBezTo>
                <a:cubicBezTo>
                  <a:pt x="2803" y="13574"/>
                  <a:pt x="3303" y="13274"/>
                  <a:pt x="3770" y="12874"/>
                </a:cubicBezTo>
                <a:cubicBezTo>
                  <a:pt x="4372" y="12367"/>
                  <a:pt x="4944" y="11499"/>
                  <a:pt x="5800" y="11499"/>
                </a:cubicBezTo>
                <a:cubicBezTo>
                  <a:pt x="5845" y="11499"/>
                  <a:pt x="5891" y="11501"/>
                  <a:pt x="5938" y="11506"/>
                </a:cubicBezTo>
                <a:cubicBezTo>
                  <a:pt x="6138" y="11539"/>
                  <a:pt x="6405" y="11573"/>
                  <a:pt x="6572" y="11740"/>
                </a:cubicBezTo>
                <a:cubicBezTo>
                  <a:pt x="6805" y="11940"/>
                  <a:pt x="6839" y="12340"/>
                  <a:pt x="6839" y="12674"/>
                </a:cubicBezTo>
                <a:cubicBezTo>
                  <a:pt x="6906" y="13241"/>
                  <a:pt x="6906" y="13841"/>
                  <a:pt x="6906" y="14408"/>
                </a:cubicBezTo>
                <a:cubicBezTo>
                  <a:pt x="6939" y="15175"/>
                  <a:pt x="7006" y="15909"/>
                  <a:pt x="7106" y="16610"/>
                </a:cubicBezTo>
                <a:cubicBezTo>
                  <a:pt x="7140" y="16868"/>
                  <a:pt x="7334" y="17010"/>
                  <a:pt x="7523" y="17010"/>
                </a:cubicBezTo>
                <a:cubicBezTo>
                  <a:pt x="7701" y="17010"/>
                  <a:pt x="7874" y="16884"/>
                  <a:pt x="7906" y="16610"/>
                </a:cubicBezTo>
                <a:cubicBezTo>
                  <a:pt x="8006" y="15209"/>
                  <a:pt x="7639" y="13274"/>
                  <a:pt x="8373" y="12006"/>
                </a:cubicBezTo>
                <a:cubicBezTo>
                  <a:pt x="8473" y="11873"/>
                  <a:pt x="8540" y="11706"/>
                  <a:pt x="8673" y="11606"/>
                </a:cubicBezTo>
                <a:cubicBezTo>
                  <a:pt x="8854" y="11471"/>
                  <a:pt x="9042" y="11416"/>
                  <a:pt x="9230" y="11416"/>
                </a:cubicBezTo>
                <a:cubicBezTo>
                  <a:pt x="9736" y="11416"/>
                  <a:pt x="10243" y="11815"/>
                  <a:pt x="10608" y="12107"/>
                </a:cubicBezTo>
                <a:cubicBezTo>
                  <a:pt x="11275" y="12674"/>
                  <a:pt x="11976" y="13141"/>
                  <a:pt x="12676" y="13641"/>
                </a:cubicBezTo>
                <a:cubicBezTo>
                  <a:pt x="12730" y="13688"/>
                  <a:pt x="12783" y="13708"/>
                  <a:pt x="12831" y="13708"/>
                </a:cubicBezTo>
                <a:cubicBezTo>
                  <a:pt x="13021" y="13708"/>
                  <a:pt x="13143" y="13400"/>
                  <a:pt x="13010" y="13241"/>
                </a:cubicBezTo>
                <a:cubicBezTo>
                  <a:pt x="12643" y="12774"/>
                  <a:pt x="12343" y="12273"/>
                  <a:pt x="11942" y="11806"/>
                </a:cubicBezTo>
                <a:cubicBezTo>
                  <a:pt x="11375" y="11206"/>
                  <a:pt x="9574" y="9905"/>
                  <a:pt x="10842" y="9104"/>
                </a:cubicBezTo>
                <a:cubicBezTo>
                  <a:pt x="11132" y="8911"/>
                  <a:pt x="11523" y="8886"/>
                  <a:pt x="11912" y="8886"/>
                </a:cubicBezTo>
                <a:cubicBezTo>
                  <a:pt x="12048" y="8886"/>
                  <a:pt x="12183" y="8889"/>
                  <a:pt x="12314" y="8889"/>
                </a:cubicBezTo>
                <a:cubicBezTo>
                  <a:pt x="12453" y="8889"/>
                  <a:pt x="12587" y="8885"/>
                  <a:pt x="12710" y="8871"/>
                </a:cubicBezTo>
                <a:cubicBezTo>
                  <a:pt x="13477" y="8771"/>
                  <a:pt x="14177" y="8637"/>
                  <a:pt x="14878" y="8537"/>
                </a:cubicBezTo>
                <a:cubicBezTo>
                  <a:pt x="15312" y="8537"/>
                  <a:pt x="15178" y="8070"/>
                  <a:pt x="14945" y="8037"/>
                </a:cubicBezTo>
                <a:cubicBezTo>
                  <a:pt x="13834" y="7914"/>
                  <a:pt x="12752" y="7733"/>
                  <a:pt x="11619" y="7733"/>
                </a:cubicBezTo>
                <a:cubicBezTo>
                  <a:pt x="11527" y="7733"/>
                  <a:pt x="11435" y="7734"/>
                  <a:pt x="11342" y="7737"/>
                </a:cubicBezTo>
                <a:cubicBezTo>
                  <a:pt x="11142" y="7737"/>
                  <a:pt x="10923" y="7773"/>
                  <a:pt x="10723" y="7773"/>
                </a:cubicBezTo>
                <a:cubicBezTo>
                  <a:pt x="10456" y="7773"/>
                  <a:pt x="10222" y="7708"/>
                  <a:pt x="10108" y="7403"/>
                </a:cubicBezTo>
                <a:cubicBezTo>
                  <a:pt x="9808" y="6636"/>
                  <a:pt x="10441" y="6102"/>
                  <a:pt x="10842" y="5602"/>
                </a:cubicBezTo>
                <a:cubicBezTo>
                  <a:pt x="11409" y="4968"/>
                  <a:pt x="11976" y="4334"/>
                  <a:pt x="12510" y="3667"/>
                </a:cubicBezTo>
                <a:cubicBezTo>
                  <a:pt x="12739" y="3386"/>
                  <a:pt x="12559" y="3066"/>
                  <a:pt x="12282" y="3066"/>
                </a:cubicBezTo>
                <a:cubicBezTo>
                  <a:pt x="12197" y="3066"/>
                  <a:pt x="12103" y="3096"/>
                  <a:pt x="12009" y="3167"/>
                </a:cubicBezTo>
                <a:cubicBezTo>
                  <a:pt x="11442" y="3667"/>
                  <a:pt x="10908" y="4168"/>
                  <a:pt x="10341" y="4668"/>
                </a:cubicBezTo>
                <a:cubicBezTo>
                  <a:pt x="10008" y="5001"/>
                  <a:pt x="9674" y="5402"/>
                  <a:pt x="9174" y="5435"/>
                </a:cubicBezTo>
                <a:cubicBezTo>
                  <a:pt x="9146" y="5437"/>
                  <a:pt x="9119" y="5438"/>
                  <a:pt x="9092" y="5438"/>
                </a:cubicBezTo>
                <a:cubicBezTo>
                  <a:pt x="8110" y="5438"/>
                  <a:pt x="8172" y="4249"/>
                  <a:pt x="8140" y="3567"/>
                </a:cubicBezTo>
                <a:cubicBezTo>
                  <a:pt x="8106" y="2500"/>
                  <a:pt x="8073" y="1399"/>
                  <a:pt x="7906" y="265"/>
                </a:cubicBezTo>
                <a:cubicBezTo>
                  <a:pt x="7868" y="110"/>
                  <a:pt x="7706" y="0"/>
                  <a:pt x="75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056B983-E151-13F4-1CE1-5C114982A40D}"/>
              </a:ext>
            </a:extLst>
          </p:cNvPr>
          <p:cNvSpPr txBox="1"/>
          <p:nvPr/>
        </p:nvSpPr>
        <p:spPr>
          <a:xfrm>
            <a:off x="2146852" y="1699015"/>
            <a:ext cx="4850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>
                <a:solidFill>
                  <a:schemeClr val="tx1"/>
                </a:solidFill>
                <a:latin typeface="IM FELL DW Pica" panose="02000000000000000000" pitchFamily="2" charset="0"/>
              </a:rPr>
              <a:t>Apreciação Crítica</a:t>
            </a:r>
          </a:p>
          <a:p>
            <a:pPr algn="ctr"/>
            <a:r>
              <a:rPr lang="pt-PT" sz="4000" dirty="0">
                <a:solidFill>
                  <a:schemeClr val="tx1"/>
                </a:solidFill>
                <a:latin typeface="IM FELL DW Pica" panose="02000000000000000000" pitchFamily="2" charset="0"/>
              </a:rPr>
              <a:t>&amp; Leitura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ursing Service Job Description by Slidesgo">
  <a:themeElements>
    <a:clrScheme name="Simple Light">
      <a:dk1>
        <a:srgbClr val="4B4D4A"/>
      </a:dk1>
      <a:lt1>
        <a:srgbClr val="F7EEE7"/>
      </a:lt1>
      <a:dk2>
        <a:srgbClr val="E5E7E4"/>
      </a:dk2>
      <a:lt2>
        <a:srgbClr val="DFFAF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B4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525</Words>
  <Application>Microsoft Office PowerPoint</Application>
  <PresentationFormat>Apresentação no Ecrã (16:9)</PresentationFormat>
  <Paragraphs>53</Paragraphs>
  <Slides>8</Slides>
  <Notes>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7" baseType="lpstr">
      <vt:lpstr>Bebas Neue</vt:lpstr>
      <vt:lpstr>Playfair Display</vt:lpstr>
      <vt:lpstr>Edwardian Script ITC</vt:lpstr>
      <vt:lpstr>Arial</vt:lpstr>
      <vt:lpstr>Lucida Console</vt:lpstr>
      <vt:lpstr>IM FELL DW Pica</vt:lpstr>
      <vt:lpstr>Helvetica</vt:lpstr>
      <vt:lpstr>Open Sans</vt:lpstr>
      <vt:lpstr>Nursing Service Job Description by Slidesgo</vt:lpstr>
      <vt:lpstr>PERTO DO</vt:lpstr>
      <vt:lpstr>02</vt:lpstr>
      <vt:lpstr>Biografia</vt:lpstr>
      <vt:lpstr>Biografia</vt:lpstr>
      <vt:lpstr>Apresentação do PowerPoint</vt:lpstr>
      <vt:lpstr>Perto do Coração Selvagem</vt:lpstr>
      <vt:lpstr>“Liberdade é pouco. O que desejo ainda não tem nome.”  – Lispector, Clarice (Perto do Coração Selvagem)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PERTO DO</dc:title>
  <dc:creator>nia n</dc:creator>
  <cp:lastModifiedBy>nia n</cp:lastModifiedBy>
  <cp:revision>2</cp:revision>
  <dcterms:modified xsi:type="dcterms:W3CDTF">2023-05-29T23:08:18Z</dcterms:modified>
</cp:coreProperties>
</file>